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412776"/>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第五</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  国防</a:t>
            </a:r>
            <a:r>
              <a:rPr lang="zh-CN" altLang="en-US" sz="6000" dirty="0">
                <a:solidFill>
                  <a:srgbClr val="70AD47">
                    <a:lumMod val="75000"/>
                  </a:srgbClr>
                </a:solidFill>
                <a:ea typeface="楷体" panose="02010609060101010101" pitchFamily="49" charset="-122"/>
                <a:cs typeface="Times New Roman" panose="02020603050405020304" pitchFamily="18" charset="0"/>
              </a:rPr>
              <a:t>建设与外交成就</a:t>
            </a:r>
          </a:p>
        </p:txBody>
      </p:sp>
      <p:sp>
        <p:nvSpPr>
          <p:cNvPr id="6" name="文本框 5"/>
          <p:cNvSpPr txBox="1"/>
          <p:nvPr/>
        </p:nvSpPr>
        <p:spPr>
          <a:xfrm>
            <a:off x="0" y="3184180"/>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16</a:t>
            </a:r>
            <a:r>
              <a:rPr lang="zh-CN" altLang="en-US" sz="5000" dirty="0">
                <a:solidFill>
                  <a:prstClr val="black"/>
                </a:solidFill>
                <a:cs typeface="Times New Roman" panose="02020603050405020304" pitchFamily="18" charset="0"/>
              </a:rPr>
              <a:t>课　独立自主的和平外交</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两国总理重申这些原则</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和平共处五项原则</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并且感到在他们与亚洲以及世界其他国家的关系中也应该适用这些原则。如果这些原则不仅适用于各国之间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而且适用于一般国际关系之中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它们将形成和平和安全的坚固基础</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《中印两国总理联合声明》</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54409"/>
            <a:ext cx="6598448" cy="862352"/>
          </a:xfrm>
          <a:prstGeom prst="rect">
            <a:avLst/>
          </a:prstGeom>
        </p:spPr>
      </p:pic>
    </p:spTree>
    <p:extLst>
      <p:ext uri="{BB962C8B-B14F-4D97-AF65-F5344CB8AC3E}">
        <p14:creationId xmlns:p14="http://schemas.microsoft.com/office/powerpoint/2010/main" val="417647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中国积极发展与亚非国家的友好关系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促进亚非国家之间的团结与合作。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周恩来率中国代表团参加在印度尼西亚万隆召开的亚非会议。这是第一次没有西方殖民主义国家参加的亚非会议。会上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一些国家的代表由于受帝国主义国家挑拨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在发言中对我国作了一些公开的或影射性的诋毁和指责。面对这一情况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周恩来及时作了补充发言。这次发言得到了多数与会国代表的赞同。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根据材料一并结合所学知识，谈谈和平共处五项原则对推动国际关系发展所起的作用。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530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为不同社会制度的国家提供了交往和沟通的基础，有利于处理国与国之间的关系，能够推动世界的和平与发展；在国际上产生了深远影响，被世界上越来越多的国家接受，成为处理国与国之间关系的基本准则。</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根据材料二并结合所学知识，指出在万隆会议期间为应对帝国主义国家的挑拨和质疑，周恩来提出了什么方针。这对亚非会议有怎样的积极影响</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根据材料二并结合所学知识，指出周恩来的发言为什么得到了多数与会国代表的赞同。从中你可以学习到周恩来的哪些优秀品质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844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求同存异</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。促进了会议的圆满成功。</a:t>
            </a:r>
            <a:endParaRPr lang="zh-CN" altLang="en-US" dirty="0"/>
          </a:p>
        </p:txBody>
      </p:sp>
      <p:sp>
        <p:nvSpPr>
          <p:cNvPr id="5" name="内容占位符 2"/>
          <p:cNvSpPr txBox="1">
            <a:spLocks/>
          </p:cNvSpPr>
          <p:nvPr/>
        </p:nvSpPr>
        <p:spPr bwMode="auto">
          <a:xfrm>
            <a:off x="360854" y="34905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中国与多数与会国有相同的历史背景和共同的奋斗目标；</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求同存异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方针符合各国的共同利益。卓越的智慧和争取和平的勇气与胆识；面对重大问题时从容不迫、灵活机智；宽容、理解、尊重他人；等等。</a:t>
            </a:r>
            <a:r>
              <a:rPr lang="en-US" altLang="zh-CN"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en-US" altLang="zh-CN"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txBox="1">
            <a:spLocks/>
          </p:cNvSpPr>
          <p:nvPr/>
        </p:nvSpPr>
        <p:spPr bwMode="auto">
          <a:xfrm>
            <a:off x="360854" y="8901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从历史人物的角度，指出上述两则材料所反映的主题。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13951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周恩来的外交风采、中华人民共和国总理的外交风采、周恩来对国际关系的卓越贡献等。</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43622" y="1788889"/>
            <a:ext cx="11485848" cy="2792239"/>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和平共处五项原则的提出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国书是一国派遣或召回大使、公使时，由国家元首致接受国元首的正式文书。携带中华人民共和国第一号国书的大使被派驻</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朝鲜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086546" y="3031609"/>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5" name="图片 4"/>
          <p:cNvPicPr>
            <a:picLocks noChangeAspect="1"/>
          </p:cNvPicPr>
          <p:nvPr/>
        </p:nvPicPr>
        <p:blipFill>
          <a:blip r:embed="rId2"/>
          <a:stretch>
            <a:fillRect/>
          </a:stretch>
        </p:blipFill>
        <p:spPr>
          <a:xfrm>
            <a:off x="360854" y="859398"/>
            <a:ext cx="6670456" cy="866865"/>
          </a:xfrm>
          <a:prstGeom prst="rect">
            <a:avLst/>
          </a:prstGeom>
        </p:spPr>
      </p:pic>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中国一百年来的外交史是一部屈辱的外交史。我们不学他们。我们不要被动、怯懦，而要认清帝国主义的本质，要有独立的精神，要争取主动，没有畏惧，要有信心。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据周恩来在中华人民共和国外交部成立大会上的讲话可知，中华人民共和国成立初期在外交上主张</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维护权益</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独立自主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依靠苏联</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年代，在周恩来与印度、缅甸总理的积极倡导下，被世界上越来越多的国家接受，并成为处理国与国之间关系的基本准则的是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和平共处五项原则</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独立自主的和平</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多边外交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873552"/>
            <a:ext cx="2700536" cy="427847"/>
          </a:xfrm>
          <a:prstGeom prst="rect">
            <a:avLst/>
          </a:prstGeom>
        </p:spPr>
      </p:pic>
      <p:sp>
        <p:nvSpPr>
          <p:cNvPr id="5" name="矩形 4"/>
          <p:cNvSpPr/>
          <p:nvPr/>
        </p:nvSpPr>
        <p:spPr>
          <a:xfrm>
            <a:off x="5473510" y="253852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7" name="矩形 6"/>
          <p:cNvSpPr/>
          <p:nvPr/>
        </p:nvSpPr>
        <p:spPr>
          <a:xfrm>
            <a:off x="7535366" y="4725144"/>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年代，中国先后同尼泊尔、古巴、法国等国家发展了外交关系。这从侧面折射出我国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得到资本主义国家广泛</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和平共处五项原则卓有成效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恢复了在联合国的合法</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席位</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两弹一星</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提高了国际地位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加强与亚非国家的团结合作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《亚非会议最后公报》吸收中国代表团的建议，形成了和平共处、友好合作的十项原则。《公报》中这次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亚非会议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的举办城市是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日内瓦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慕尼黑</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开罗</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556662" y="143036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
        <p:nvSpPr>
          <p:cNvPr id="6" name="矩形 5"/>
          <p:cNvSpPr/>
          <p:nvPr/>
        </p:nvSpPr>
        <p:spPr>
          <a:xfrm>
            <a:off x="7229750" y="4175456"/>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dist"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内江中考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年的亚非会议，参会国的共同愿望和要求被肯定下来，同时并不要求各人放弃自己的见解，因为这是当时实际存在的反映。这一结果体现的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独立自主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平等互利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和平共处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万隆会议召开期间，面对险象丛生的局势，周恩来坚定地表示：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我们是为促进世界和平、增强亚非人民对中华人民共和国的了解和友谊而去的，即使发生了什么意外也是值得的，没有什么了不起！</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这主要体现了周恩来</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大力协同、艰苦创业的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戒骄戒躁、依靠群众的品质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不畏艰险、坚定执着的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品格</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求真务实、一心为民的情怀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81078" y="198004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5" name="矩形 4"/>
          <p:cNvSpPr/>
          <p:nvPr/>
        </p:nvSpPr>
        <p:spPr>
          <a:xfrm>
            <a:off x="7895406" y="4725144"/>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07384"/>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后，民间的对外交往开始走向活跃。中国人民对外文化协会等组织以民间团体的形式邀请和接待世界各国文艺、科教等各方面的人士到中国访问，并组织代表团出国访问。中华人民共和国成立初期的民间外交</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体现了人民当家作主原则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缓和中国与西方大国的关系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推动了中美关系的正常化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有利于改善中国的外交环境</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59502" y="2850104"/>
            <a:ext cx="407484" cy="461665"/>
          </a:xfrm>
          <a:prstGeom prst="rect">
            <a:avLst/>
          </a:prstGeom>
        </p:spPr>
        <p:txBody>
          <a:bodyPr wrap="none">
            <a:spAutoFit/>
          </a:bodyPr>
          <a:lstStyle/>
          <a:p>
            <a:r>
              <a:rPr lang="en-US" altLang="zh-CN" sz="2400" dirty="0" smtClean="0">
                <a:cs typeface="Times New Roman" panose="02020603050405020304" pitchFamily="18" charset="0"/>
              </a:rPr>
              <a:t>D</a:t>
            </a:r>
            <a:endParaRPr lang="zh-CN" altLang="en-US" dirty="0"/>
          </a:p>
        </p:txBody>
      </p:sp>
      <p:pic>
        <p:nvPicPr>
          <p:cNvPr id="5" name="图片 4"/>
          <p:cNvPicPr>
            <a:picLocks noChangeAspect="1"/>
          </p:cNvPicPr>
          <p:nvPr/>
        </p:nvPicPr>
        <p:blipFill>
          <a:blip r:embed="rId2"/>
          <a:stretch>
            <a:fillRect/>
          </a:stretch>
        </p:blipFill>
        <p:spPr>
          <a:xfrm>
            <a:off x="360854" y="764704"/>
            <a:ext cx="6526440" cy="857488"/>
          </a:xfrm>
          <a:prstGeom prst="rect">
            <a:avLst/>
          </a:prstGeom>
        </p:spPr>
      </p:pic>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年，印度总理尼赫鲁在亚非会议发言：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我无法忍受看着亚洲和非洲的各个伟大国家才摆脱了奴役的桎梏获得自由，却又受到如此的轻蔑和侮辱。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这反映了亚非民族独立国家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追求独立自主的发展道路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积极援助各地民族解放运动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积极推动世界格局多极化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团结一致反对资本主义阵营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350790" y="1988840"/>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下列选项中，关于中华人民共和国成立初期外交的史实与历史解释对应正确的是</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017252999"/>
              </p:ext>
            </p:extLst>
          </p:nvPr>
        </p:nvGraphicFramePr>
        <p:xfrm>
          <a:off x="343711" y="1500248"/>
          <a:ext cx="11502992" cy="3584936"/>
        </p:xfrm>
        <a:graphic>
          <a:graphicData uri="http://schemas.openxmlformats.org/drawingml/2006/table">
            <a:tbl>
              <a:tblPr firstRow="1" firstCol="1" bandRow="1"/>
              <a:tblGrid>
                <a:gridCol w="726989">
                  <a:extLst>
                    <a:ext uri="{9D8B030D-6E8A-4147-A177-3AD203B41FA5}">
                      <a16:colId xmlns:a16="http://schemas.microsoft.com/office/drawing/2014/main" val="2107432499"/>
                    </a:ext>
                  </a:extLst>
                </a:gridCol>
                <a:gridCol w="5096514">
                  <a:extLst>
                    <a:ext uri="{9D8B030D-6E8A-4147-A177-3AD203B41FA5}">
                      <a16:colId xmlns:a16="http://schemas.microsoft.com/office/drawing/2014/main" val="321012417"/>
                    </a:ext>
                  </a:extLst>
                </a:gridCol>
                <a:gridCol w="5679489">
                  <a:extLst>
                    <a:ext uri="{9D8B030D-6E8A-4147-A177-3AD203B41FA5}">
                      <a16:colId xmlns:a16="http://schemas.microsoft.com/office/drawing/2014/main" val="2307867409"/>
                    </a:ext>
                  </a:extLst>
                </a:gridCol>
              </a:tblGrid>
              <a:tr h="231746">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史实</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历史解释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9577842"/>
                  </a:ext>
                </a:extLst>
              </a:tr>
              <a:tr h="695188">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《中苏友好同盟互助条约》的签订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苏联与中国正式建立外交关系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3113949"/>
                  </a:ext>
                </a:extLst>
              </a:tr>
              <a:tr h="463458">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和平共处五项原则的提出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成为处理国与国之间关系的基本准则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1371235"/>
                  </a:ext>
                </a:extLst>
              </a:tr>
              <a:tr h="695188">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周恩来提出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求同存异</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的方针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消除万隆会议与会国的矛盾与分歧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9860252"/>
                  </a:ext>
                </a:extLst>
              </a:tr>
              <a:tr h="463458">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日内瓦会议的召开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是第一次没有西方殖民主义国家参加的亚非会议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4651902"/>
                  </a:ext>
                </a:extLst>
              </a:tr>
            </a:tbl>
          </a:graphicData>
        </a:graphic>
      </p:graphicFrame>
      <p:sp>
        <p:nvSpPr>
          <p:cNvPr id="5" name="矩形 4"/>
          <p:cNvSpPr/>
          <p:nvPr/>
        </p:nvSpPr>
        <p:spPr>
          <a:xfrm>
            <a:off x="11063758" y="882344"/>
            <a:ext cx="377026" cy="461665"/>
          </a:xfrm>
          <a:prstGeom prst="rect">
            <a:avLst/>
          </a:prstGeom>
        </p:spPr>
        <p:txBody>
          <a:bodyPr wrap="none">
            <a:spAutoFit/>
          </a:bodyPr>
          <a:lstStyle/>
          <a:p>
            <a:r>
              <a:rPr lang="en-US" altLang="zh-CN" sz="2400" spc="-1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中国代表团是来求团结而不是来吵架的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中国代表团是来求同而不是来立异的。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这是纪录片中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年周恩来在一次会议上的讲话，讲话中的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社会制度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发展需求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经济实力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文化传统</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01782" y="863088"/>
            <a:ext cx="2629694" cy="428975"/>
          </a:xfrm>
          <a:prstGeom prst="rect">
            <a:avLst/>
          </a:prstGeom>
        </p:spPr>
      </p:pic>
      <p:sp>
        <p:nvSpPr>
          <p:cNvPr id="5" name="矩形 4"/>
          <p:cNvSpPr/>
          <p:nvPr/>
        </p:nvSpPr>
        <p:spPr>
          <a:xfrm>
            <a:off x="2081461" y="1975399"/>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1040</TotalTime>
  <Words>747</Words>
  <Application>Microsoft Office PowerPoint</Application>
  <PresentationFormat>自定义</PresentationFormat>
  <Paragraphs>79</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298</cp:revision>
  <dcterms:created xsi:type="dcterms:W3CDTF">2020-11-06T05:24:40Z</dcterms:created>
  <dcterms:modified xsi:type="dcterms:W3CDTF">2024-12-16T11:25:24Z</dcterms:modified>
</cp:coreProperties>
</file>